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89" r:id="rId5"/>
    <p:sldId id="291" r:id="rId6"/>
    <p:sldId id="293" r:id="rId7"/>
    <p:sldId id="290" r:id="rId8"/>
    <p:sldId id="273" r:id="rId9"/>
    <p:sldId id="264" r:id="rId10"/>
    <p:sldId id="294" r:id="rId11"/>
    <p:sldId id="295" r:id="rId12"/>
    <p:sldId id="296" r:id="rId13"/>
    <p:sldId id="297" r:id="rId14"/>
    <p:sldId id="275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82" d="100"/>
          <a:sy n="82" d="100"/>
        </p:scale>
        <p:origin x="-1152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14E7134-B4A7-428A-87B1-9D3C61E2F7B4}" type="datetimeFigureOut">
              <a:rPr lang="en-CA" smtClean="0"/>
              <a:t>10/15/17</a:t>
            </a:fld>
            <a:endParaRPr lang="en-CA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10/15/17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10/15/17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10/15/17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10/15/17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10/15/17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10/15/17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10/15/17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10/15/17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10/15/17</a:t>
            </a:fld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10/15/17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14E7134-B4A7-428A-87B1-9D3C61E2F7B4}" type="datetimeFigureOut">
              <a:rPr lang="en-CA" smtClean="0"/>
              <a:t>10/15/17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Construction Update</a:t>
            </a:r>
            <a:br>
              <a:rPr lang="en-CA" dirty="0" smtClean="0"/>
            </a:br>
            <a:r>
              <a:rPr lang="en-CA" dirty="0" smtClean="0"/>
              <a:t>Weeks 16, 17 and 18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September 25</a:t>
            </a:r>
            <a:r>
              <a:rPr lang="en-CA" baseline="30000" dirty="0" smtClean="0"/>
              <a:t>h</a:t>
            </a:r>
            <a:r>
              <a:rPr lang="en-CA" dirty="0" smtClean="0"/>
              <a:t>  to 29</a:t>
            </a:r>
            <a:r>
              <a:rPr lang="en-CA" baseline="30000" dirty="0" smtClean="0"/>
              <a:t>th</a:t>
            </a:r>
            <a:r>
              <a:rPr lang="en-CA" dirty="0" smtClean="0"/>
              <a:t>, 2017</a:t>
            </a:r>
          </a:p>
          <a:p>
            <a:r>
              <a:rPr lang="en-CA" dirty="0" smtClean="0"/>
              <a:t>October 2</a:t>
            </a:r>
            <a:r>
              <a:rPr lang="en-CA" baseline="30000" dirty="0" smtClean="0"/>
              <a:t>nd</a:t>
            </a:r>
            <a:r>
              <a:rPr lang="en-CA" dirty="0" smtClean="0"/>
              <a:t> to 6</a:t>
            </a:r>
            <a:r>
              <a:rPr lang="en-CA" baseline="30000" dirty="0" smtClean="0"/>
              <a:t>th</a:t>
            </a:r>
            <a:r>
              <a:rPr lang="en-CA" dirty="0"/>
              <a:t>,</a:t>
            </a:r>
            <a:r>
              <a:rPr lang="en-CA" dirty="0" smtClean="0"/>
              <a:t> 2017</a:t>
            </a:r>
          </a:p>
          <a:p>
            <a:r>
              <a:rPr lang="en-CA" dirty="0" smtClean="0"/>
              <a:t>October 9</a:t>
            </a:r>
            <a:r>
              <a:rPr lang="en-CA" baseline="30000" dirty="0" smtClean="0"/>
              <a:t>th</a:t>
            </a:r>
            <a:r>
              <a:rPr lang="en-CA" dirty="0" smtClean="0"/>
              <a:t> to 14</a:t>
            </a:r>
            <a:r>
              <a:rPr lang="en-CA" baseline="30000" dirty="0" smtClean="0"/>
              <a:t>th</a:t>
            </a:r>
            <a:r>
              <a:rPr lang="en-CA" dirty="0" smtClean="0"/>
              <a:t> , 2017</a:t>
            </a: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8"/>
            <a:ext cx="162560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4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648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Volunteer Feature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3240360" cy="2376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lnSpcReduction="10000"/>
          </a:bodyPr>
          <a:lstStyle/>
          <a:p>
            <a:endParaRPr lang="en-CA" dirty="0" smtClean="0"/>
          </a:p>
          <a:p>
            <a:r>
              <a:rPr lang="en-US" sz="1800" dirty="0" smtClean="0"/>
              <a:t>The freshen up of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floor existing building has begun (Week 18) – Thanks to our  volunteers</a:t>
            </a:r>
            <a:r>
              <a:rPr lang="en-US" sz="1800" dirty="0" smtClean="0"/>
              <a:t>!!!</a:t>
            </a:r>
          </a:p>
          <a:p>
            <a:endParaRPr lang="en-US" sz="1800" dirty="0" smtClean="0"/>
          </a:p>
          <a:p>
            <a:r>
              <a:rPr lang="en-US" sz="1500" dirty="0" smtClean="0"/>
              <a:t>A special thank you to Jonathan Molyneaux and Cora Millar for their organization of this work!!</a:t>
            </a:r>
          </a:p>
          <a:p>
            <a:endParaRPr lang="en-US" sz="15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dirty="0" smtClean="0"/>
              <a:t>The </a:t>
            </a:r>
            <a:r>
              <a:rPr lang="en-US" sz="1500" dirty="0"/>
              <a:t>master at </a:t>
            </a:r>
            <a:r>
              <a:rPr lang="en-US" sz="1500" dirty="0" smtClean="0"/>
              <a:t>work - Jonathan Molyneaux cutting in</a:t>
            </a:r>
          </a:p>
          <a:p>
            <a:endParaRPr lang="en-US" sz="1800" dirty="0"/>
          </a:p>
          <a:p>
            <a:r>
              <a:rPr lang="en-US" sz="1800" dirty="0" smtClean="0"/>
              <a:t>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5760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Volunteer Work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5"/>
            <a:ext cx="3312367" cy="230425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Adrian </a:t>
            </a:r>
            <a:r>
              <a:rPr lang="en-US" dirty="0"/>
              <a:t>van </a:t>
            </a:r>
            <a:r>
              <a:rPr lang="en-US" dirty="0" smtClean="0"/>
              <a:t>Eck - filling </a:t>
            </a:r>
            <a:r>
              <a:rPr lang="en-US" dirty="0"/>
              <a:t>and </a:t>
            </a:r>
            <a:r>
              <a:rPr lang="en-US" dirty="0" smtClean="0"/>
              <a:t>sanding walls in existing Sanctuary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The master painters – Joe, Sandy and Ron painting in the administration office</a:t>
            </a:r>
            <a:endParaRPr lang="en-CA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3312368" cy="244827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49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5760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Volunteer Work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5"/>
            <a:ext cx="2592288" cy="25922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 smtClean="0"/>
              <a:t>Painting masters -Jonathan Hui and Jonathan Molyneaux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Tucker </a:t>
            </a:r>
            <a:r>
              <a:rPr lang="en-US" dirty="0" err="1" smtClean="0"/>
              <a:t>Beharry</a:t>
            </a:r>
            <a:r>
              <a:rPr lang="en-US" dirty="0" smtClean="0"/>
              <a:t> - rocking </a:t>
            </a:r>
            <a:r>
              <a:rPr lang="en-US" dirty="0"/>
              <a:t>and </a:t>
            </a:r>
            <a:r>
              <a:rPr lang="en-US" dirty="0" smtClean="0"/>
              <a:t>rolling on existing barrier free washroom walls</a:t>
            </a:r>
            <a:endParaRPr lang="en-CA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3312368" cy="244827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5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5760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Volunteer Work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312368" cy="2376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The A </a:t>
            </a:r>
            <a:r>
              <a:rPr lang="en-US" dirty="0" smtClean="0"/>
              <a:t>Team - Ethan </a:t>
            </a:r>
            <a:r>
              <a:rPr lang="en-US" dirty="0"/>
              <a:t>van Eck, Rose van Eck and Alysha Dykstra helping out with preparation and painting of 1st floor rooms.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Ethan van </a:t>
            </a:r>
            <a:r>
              <a:rPr lang="en-US" dirty="0" smtClean="0"/>
              <a:t>Eck – even carrying a ladder you can look cool </a:t>
            </a:r>
            <a:r>
              <a:rPr lang="en-US" dirty="0"/>
              <a:t>and collected</a:t>
            </a:r>
            <a:endParaRPr lang="en-CA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3312368" cy="259228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9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Other items from Week 16, 17 and18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endParaRPr lang="en-C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Construction Progress </a:t>
            </a:r>
            <a:r>
              <a:rPr lang="en-CA" dirty="0" smtClean="0"/>
              <a:t>Meetings #7 held September 28, 2017 and #8 held on October 4, 2017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Building Committee Meeting #15 held on October 5, 2017</a:t>
            </a:r>
            <a:endParaRPr lang="en-C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Some items discussed and addressed in the past three weeks</a:t>
            </a:r>
            <a:r>
              <a:rPr lang="en-CA" dirty="0" smtClean="0"/>
              <a:t>;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Dedication stone selected and purchased and on display in lobby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Security cameras and wiring approved at main entrances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Wall painting scheme and carpet </a:t>
            </a:r>
            <a:r>
              <a:rPr lang="en-US" dirty="0" err="1" smtClean="0"/>
              <a:t>colours</a:t>
            </a:r>
            <a:r>
              <a:rPr lang="en-US" dirty="0" smtClean="0"/>
              <a:t> approved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Desks selected for office area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Carpet quote for existing first floor rooms approved (sanctuary and pastors office will not be re-carpeted)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Door hardware quote for new and re-keying of existing approved (fob access controls declined due to 14K price tag, conduit will be roughed in for future)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New rear canopy design approved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Steeple grounding declined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CA" dirty="0"/>
          </a:p>
          <a:p>
            <a:pPr lvl="1">
              <a:buFont typeface="Wingdings" panose="05000000000000000000" pitchFamily="2" charset="2"/>
              <a:buChar char="Ø"/>
            </a:pPr>
            <a:endParaRPr lang="en-CA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41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Next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Continue installation of brickwork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Complete installation of wood roof trusses and roof sheathing over storage rooms beside future platform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Complete installation of roof insulation and TPO roof membrane and 3</a:t>
            </a:r>
            <a:r>
              <a:rPr lang="en-CA" baseline="30000" dirty="0" smtClean="0"/>
              <a:t>rd</a:t>
            </a:r>
            <a:r>
              <a:rPr lang="en-CA" dirty="0" smtClean="0"/>
              <a:t> party inspections of same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Set roof top HVAC units and begin installation of ductwork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Volunteers will continue with painting of existing 1</a:t>
            </a:r>
            <a:r>
              <a:rPr lang="en-CA" baseline="30000" dirty="0" smtClean="0"/>
              <a:t>st</a:t>
            </a:r>
            <a:r>
              <a:rPr lang="en-CA" dirty="0" smtClean="0"/>
              <a:t> floor rooms 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16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21" y="764704"/>
            <a:ext cx="3072341" cy="23042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Wall and gable end framing over </a:t>
            </a:r>
            <a:r>
              <a:rPr lang="en-US" dirty="0" smtClean="0"/>
              <a:t>boardroom/future kitchen</a:t>
            </a: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err="1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Steel roof trusses, steel beam and metal roof deck in progress over gym future </a:t>
            </a:r>
            <a:r>
              <a:rPr lang="en-US" dirty="0" smtClean="0"/>
              <a:t>sanctuary. Perforated </a:t>
            </a:r>
            <a:r>
              <a:rPr lang="en-US" dirty="0"/>
              <a:t>roof deck being used to improve acoustical </a:t>
            </a:r>
            <a:r>
              <a:rPr lang="en-US" dirty="0" smtClean="0"/>
              <a:t>absorption.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45024"/>
            <a:ext cx="3024336" cy="230425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8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16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2304256" cy="26642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First </a:t>
            </a:r>
            <a:r>
              <a:rPr lang="en-US" dirty="0"/>
              <a:t>floor reinforced concrete block walls in progress </a:t>
            </a:r>
            <a:r>
              <a:rPr lang="en-US" dirty="0" smtClean="0"/>
              <a:t>for barrier free lift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Main </a:t>
            </a:r>
            <a:r>
              <a:rPr lang="en-US" dirty="0"/>
              <a:t>electrical and </a:t>
            </a:r>
            <a:r>
              <a:rPr lang="en-US" dirty="0" smtClean="0"/>
              <a:t>audio visual </a:t>
            </a:r>
            <a:r>
              <a:rPr lang="en-US" dirty="0"/>
              <a:t>conduit feeds to addition over existing fellowship hall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9"/>
            <a:ext cx="3312368" cy="223224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1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17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33" y="764704"/>
            <a:ext cx="3168352" cy="2376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Wood </a:t>
            </a:r>
            <a:r>
              <a:rPr lang="en-US" dirty="0"/>
              <a:t>roof trusses installed and plywood </a:t>
            </a:r>
            <a:r>
              <a:rPr lang="en-US" dirty="0" smtClean="0"/>
              <a:t>roof sheathing </a:t>
            </a:r>
            <a:r>
              <a:rPr lang="en-US" dirty="0"/>
              <a:t>being installed over </a:t>
            </a:r>
            <a:r>
              <a:rPr lang="en-US" dirty="0" smtClean="0"/>
              <a:t>boardroom </a:t>
            </a:r>
            <a:r>
              <a:rPr lang="en-US" dirty="0"/>
              <a:t>and office </a:t>
            </a:r>
            <a:r>
              <a:rPr lang="en-US" dirty="0" smtClean="0"/>
              <a:t>area (</a:t>
            </a:r>
            <a:r>
              <a:rPr lang="en-US" dirty="0"/>
              <a:t>future </a:t>
            </a:r>
            <a:r>
              <a:rPr lang="en-US" dirty="0" smtClean="0"/>
              <a:t>kitchen)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Electrical </a:t>
            </a:r>
            <a:r>
              <a:rPr lang="en-US" dirty="0"/>
              <a:t>wiring and conduit </a:t>
            </a:r>
            <a:r>
              <a:rPr lang="en-US" dirty="0" smtClean="0"/>
              <a:t>(</a:t>
            </a:r>
            <a:r>
              <a:rPr lang="en-US" smtClean="0"/>
              <a:t>for AVL) being </a:t>
            </a:r>
            <a:r>
              <a:rPr lang="en-US" dirty="0"/>
              <a:t>installed </a:t>
            </a:r>
            <a:r>
              <a:rPr lang="en-US" dirty="0" smtClean="0"/>
              <a:t>in boardroom </a:t>
            </a:r>
            <a:r>
              <a:rPr lang="en-US" dirty="0"/>
              <a:t>and office with rough ins for use as </a:t>
            </a:r>
            <a:r>
              <a:rPr lang="en-US"/>
              <a:t>future </a:t>
            </a:r>
            <a:r>
              <a:rPr lang="en-US" smtClean="0"/>
              <a:t>kitchen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07" y="3645024"/>
            <a:ext cx="1836204" cy="244827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17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33" y="764704"/>
            <a:ext cx="3168352" cy="2376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75mm of continuous spray-in-place foam insulation (R22 C.I.) in place behind future brickwork and brickwork ready for </a:t>
            </a:r>
            <a:r>
              <a:rPr lang="en-US" dirty="0" smtClean="0"/>
              <a:t>placement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50mm of continuous spray-in-place foam insulation (R13 C.I.) applied and brick ready for </a:t>
            </a:r>
            <a:r>
              <a:rPr lang="en-US" dirty="0" smtClean="0"/>
              <a:t>placement on storage room plywood wall sheathing. </a:t>
            </a:r>
            <a:r>
              <a:rPr lang="en-US" dirty="0"/>
              <a:t>Note, an additional R20 </a:t>
            </a:r>
            <a:r>
              <a:rPr lang="en-US" dirty="0" smtClean="0"/>
              <a:t>rock wool </a:t>
            </a:r>
            <a:r>
              <a:rPr lang="en-US" dirty="0"/>
              <a:t>insulation will be installed in 2X6 stud </a:t>
            </a:r>
            <a:r>
              <a:rPr lang="en-US" dirty="0" smtClean="0"/>
              <a:t>walls.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30" y="3654025"/>
            <a:ext cx="3240358" cy="243026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9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17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10" y="764704"/>
            <a:ext cx="1782198" cy="2376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Underground drainage </a:t>
            </a:r>
            <a:r>
              <a:rPr lang="en-US" dirty="0" smtClean="0"/>
              <a:t>piping and cleanout installed </a:t>
            </a:r>
            <a:r>
              <a:rPr lang="en-US" dirty="0"/>
              <a:t>for future baptistry.jpg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Baptistry</a:t>
            </a:r>
            <a:r>
              <a:rPr lang="en-US" dirty="0" smtClean="0"/>
              <a:t> </a:t>
            </a:r>
            <a:r>
              <a:rPr lang="en-US" dirty="0"/>
              <a:t>drainage piping installed below future concrete slab at rear of future platform area complete venting piping </a:t>
            </a:r>
            <a:r>
              <a:rPr lang="en-US" dirty="0" smtClean="0"/>
              <a:t>for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58" y="3654025"/>
            <a:ext cx="1822701" cy="243026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4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18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72" y="764704"/>
            <a:ext cx="1993722" cy="24482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 smtClean="0"/>
              <a:t>Our very own, Ben </a:t>
            </a:r>
            <a:r>
              <a:rPr lang="en-CA" dirty="0" err="1" smtClean="0"/>
              <a:t>Biffis</a:t>
            </a:r>
            <a:r>
              <a:rPr lang="en-CA" dirty="0" smtClean="0"/>
              <a:t> working on wood roof framing (Framing Futures)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Electrical conduit and plumbing being installed below future gym/sanctuary slab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72" y="3573016"/>
            <a:ext cx="1998222" cy="25202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6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</a:t>
            </a:r>
            <a:r>
              <a:rPr lang="en-CA" dirty="0" smtClean="0"/>
              <a:t>Week 18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11" y="692696"/>
            <a:ext cx="3264361" cy="244827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½” </a:t>
            </a:r>
            <a:r>
              <a:rPr lang="en-US" dirty="0" err="1"/>
              <a:t>D</a:t>
            </a:r>
            <a:r>
              <a:rPr lang="en-US" dirty="0" err="1" smtClean="0"/>
              <a:t>ensglass</a:t>
            </a:r>
            <a:r>
              <a:rPr lang="en-US" dirty="0" smtClean="0"/>
              <a:t> gypsum, R31 rigid insulation and white TPO (</a:t>
            </a:r>
            <a:r>
              <a:rPr lang="en-CA" dirty="0"/>
              <a:t>Thermoplastic </a:t>
            </a:r>
            <a:r>
              <a:rPr lang="en-CA" dirty="0" smtClean="0"/>
              <a:t>Polyolefin) roofing</a:t>
            </a:r>
            <a:r>
              <a:rPr lang="en-US" dirty="0"/>
              <a:t> </a:t>
            </a:r>
            <a:r>
              <a:rPr lang="en-US" dirty="0" smtClean="0"/>
              <a:t>being installed and inspected on flat roof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Under slab roof drainage piping extending through exterior wall</a:t>
            </a:r>
            <a:endParaRPr lang="en-CA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2"/>
            <a:ext cx="3168352" cy="237626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9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18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11" y="764704"/>
            <a:ext cx="3264362" cy="24482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err="1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Brickwork started this week - two days and a lot accomplished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Underground electrical conduit and plumbing backfilled Underground electrical conduit and plumbing backfilled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55014"/>
            <a:ext cx="3312368" cy="24842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73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2151</TotalTime>
  <Words>645</Words>
  <Application>Microsoft Office PowerPoint</Application>
  <PresentationFormat>On-screen Show (4:3)</PresentationFormat>
  <Paragraphs>141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Construction Update Weeks 16, 17 and 18</vt:lpstr>
      <vt:lpstr>Progress Report Week 16</vt:lpstr>
      <vt:lpstr>Progress Report Week 16</vt:lpstr>
      <vt:lpstr>Progress Report Week 17</vt:lpstr>
      <vt:lpstr>Progress Report Week 17</vt:lpstr>
      <vt:lpstr>Progress Report Week 17</vt:lpstr>
      <vt:lpstr>Progress Report Week 18</vt:lpstr>
      <vt:lpstr>Progress Report Week 18</vt:lpstr>
      <vt:lpstr>Progress Report Week 18</vt:lpstr>
      <vt:lpstr>Volunteer Feature</vt:lpstr>
      <vt:lpstr>Volunteer Work</vt:lpstr>
      <vt:lpstr>Volunteer Work</vt:lpstr>
      <vt:lpstr>Volunteer Work</vt:lpstr>
      <vt:lpstr>Other items from Week 16, 17 and18</vt:lpstr>
      <vt:lpstr> Next </vt:lpstr>
    </vt:vector>
  </TitlesOfParts>
  <Company>City of Guelph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van Eck</dc:creator>
  <cp:lastModifiedBy>Adrian van Eck</cp:lastModifiedBy>
  <cp:revision>114</cp:revision>
  <dcterms:created xsi:type="dcterms:W3CDTF">2017-06-18T11:09:00Z</dcterms:created>
  <dcterms:modified xsi:type="dcterms:W3CDTF">2017-10-16T01:54:19Z</dcterms:modified>
</cp:coreProperties>
</file>