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39" r:id="rId3"/>
    <p:sldId id="338" r:id="rId4"/>
    <p:sldId id="336" r:id="rId5"/>
    <p:sldId id="347" r:id="rId6"/>
    <p:sldId id="343" r:id="rId7"/>
    <p:sldId id="294" r:id="rId8"/>
    <p:sldId id="318" r:id="rId9"/>
    <p:sldId id="275" r:id="rId10"/>
    <p:sldId id="262" r:id="rId11"/>
    <p:sldId id="34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A6AF-16F9-4E19-8040-202D978F4E1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8001-EB6E-4D40-8CD7-96F5ED2C367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4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8001-EB6E-4D40-8CD7-96F5ED2C367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63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4E7134-B4A7-428A-87B1-9D3C61E2F7B4}" type="datetimeFigureOut">
              <a:rPr lang="en-CA" smtClean="0"/>
              <a:t>1/28/18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8200"/>
          </a:xfrm>
        </p:spPr>
        <p:txBody>
          <a:bodyPr>
            <a:normAutofit/>
          </a:bodyPr>
          <a:lstStyle/>
          <a:p>
            <a:r>
              <a:rPr lang="en-CA" dirty="0" smtClean="0"/>
              <a:t>January 15</a:t>
            </a:r>
            <a:r>
              <a:rPr lang="en-CA" baseline="30000" dirty="0" smtClean="0"/>
              <a:t>th</a:t>
            </a:r>
            <a:r>
              <a:rPr lang="en-CA" dirty="0" smtClean="0"/>
              <a:t> to 20</a:t>
            </a:r>
            <a:r>
              <a:rPr lang="en-CA" baseline="30000" dirty="0" smtClean="0"/>
              <a:t>th</a:t>
            </a:r>
            <a:r>
              <a:rPr lang="en-CA" dirty="0" smtClean="0"/>
              <a:t>, 2018</a:t>
            </a:r>
          </a:p>
          <a:p>
            <a:r>
              <a:rPr lang="en-CA" dirty="0" smtClean="0"/>
              <a:t>January 22</a:t>
            </a:r>
            <a:r>
              <a:rPr lang="en-CA" baseline="30000" dirty="0" smtClean="0"/>
              <a:t>nd</a:t>
            </a:r>
            <a:r>
              <a:rPr lang="en-CA" dirty="0"/>
              <a:t> </a:t>
            </a:r>
            <a:r>
              <a:rPr lang="en-CA" dirty="0" smtClean="0"/>
              <a:t>to 26</a:t>
            </a:r>
            <a:r>
              <a:rPr lang="en-CA" baseline="30000" dirty="0" smtClean="0"/>
              <a:t>th</a:t>
            </a:r>
            <a:r>
              <a:rPr lang="en-CA" dirty="0" smtClean="0"/>
              <a:t>, 2018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Construction Update</a:t>
            </a:r>
            <a:br>
              <a:rPr lang="en-CA" dirty="0" smtClean="0"/>
            </a:br>
            <a:r>
              <a:rPr lang="en-CA" dirty="0" smtClean="0"/>
              <a:t>Week 31 to 32</a:t>
            </a:r>
            <a:endParaRPr lang="en-CA" baseline="30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16256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Next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new child-proof electric baseboard heaters and thermostats in two of existing basement rooms</a:t>
            </a:r>
            <a:r>
              <a:rPr lang="en-CA" dirty="0"/>
              <a:t> </a:t>
            </a:r>
            <a:r>
              <a:rPr lang="en-CA" dirty="0" smtClean="0"/>
              <a:t>(under maintenance budget but completed by June Electric)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Painting of doors and frames and </a:t>
            </a:r>
            <a:r>
              <a:rPr lang="en-CA" dirty="0"/>
              <a:t>i</a:t>
            </a:r>
            <a:r>
              <a:rPr lang="en-CA" dirty="0" smtClean="0"/>
              <a:t>nstallation of balance hardware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vinyl composite tile flooring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electrical switches and devices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Fire alarm verification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ventilation fan and ductwork in basement storage room linked to carbon monoxide detector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Lower </a:t>
            </a:r>
            <a:r>
              <a:rPr lang="en-US" dirty="0"/>
              <a:t>level carpet </a:t>
            </a:r>
            <a:r>
              <a:rPr lang="en-US" dirty="0" smtClean="0"/>
              <a:t>flooring </a:t>
            </a:r>
            <a:r>
              <a:rPr lang="en-US" dirty="0"/>
              <a:t>– Stair 132, Workroom 006, </a:t>
            </a:r>
            <a:r>
              <a:rPr lang="en-US" dirty="0" smtClean="0"/>
              <a:t>corridor </a:t>
            </a: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Complete balance of aluminum </a:t>
            </a:r>
            <a:r>
              <a:rPr lang="en-US" dirty="0"/>
              <a:t>siding, soffits, </a:t>
            </a:r>
            <a:r>
              <a:rPr lang="en-US" dirty="0" smtClean="0"/>
              <a:t>fascia</a:t>
            </a:r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Items to be completed in the spring (April/May 2018)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6777317" cy="3508977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CA" dirty="0" smtClean="0"/>
              <a:t>CRD Construction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Exterior painting of insulated metal doors and metal frames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Exterior grading and granular bases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Concrete sidewalks on South side of existing building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Asphalt paving </a:t>
            </a:r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PGCC Volunteers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Construction of retaining walls at sides of basement entrance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Painting of exterior door frames and doors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Cleaning of all windows, doors and glazing assemblies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31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7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Scaffolding </a:t>
            </a:r>
            <a:r>
              <a:rPr lang="en-US" dirty="0"/>
              <a:t>installed to enable foam insulation, brick veneer and stucco to be completed at rear wall of </a:t>
            </a:r>
            <a:r>
              <a:rPr lang="en-US" dirty="0" smtClean="0"/>
              <a:t>platform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Tarp enclosure to provide propane heating for completing of </a:t>
            </a:r>
            <a:r>
              <a:rPr lang="en-US" dirty="0"/>
              <a:t>brick and stucco at rear wall of platform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312368" cy="23042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2650633" y="1994870"/>
            <a:ext cx="144016" cy="10600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813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32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Painting of walls and ceiling completed at future platform </a:t>
            </a:r>
            <a:r>
              <a:rPr lang="en-US" dirty="0" smtClean="0"/>
              <a:t>area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100" dirty="0"/>
          </a:p>
          <a:p>
            <a:endParaRPr lang="en-US" sz="2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Wall </a:t>
            </a:r>
            <a:r>
              <a:rPr lang="en-US" dirty="0"/>
              <a:t>painting and trim completed around window at corner of gym and future sanctuary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9000"/>
            <a:ext cx="2088232" cy="2664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32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2232248" cy="2808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Basketball backboard and nets </a:t>
            </a:r>
            <a:r>
              <a:rPr lang="en-US" dirty="0"/>
              <a:t>installed </a:t>
            </a:r>
            <a:r>
              <a:rPr lang="en-US" dirty="0" smtClean="0"/>
              <a:t>installation with </a:t>
            </a:r>
            <a:r>
              <a:rPr lang="en-US" dirty="0"/>
              <a:t>mechanism to permit them to swing back against the wall when used as sanctuary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Ductwork installed in </a:t>
            </a:r>
            <a:r>
              <a:rPr lang="en-US" dirty="0" smtClean="0"/>
              <a:t>boardroom/future </a:t>
            </a:r>
            <a:r>
              <a:rPr lang="en-US" dirty="0"/>
              <a:t>commercial kitchen, </a:t>
            </a:r>
            <a:r>
              <a:rPr lang="en-US" dirty="0" smtClean="0"/>
              <a:t>painting </a:t>
            </a:r>
            <a:r>
              <a:rPr lang="en-US" dirty="0"/>
              <a:t>on walls completed except for concrete block wall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312368" cy="23042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32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Basketball backboard and nets </a:t>
            </a:r>
            <a:r>
              <a:rPr lang="en-US" dirty="0"/>
              <a:t>installed </a:t>
            </a:r>
            <a:r>
              <a:rPr lang="en-US" dirty="0" smtClean="0"/>
              <a:t>installation with </a:t>
            </a:r>
            <a:r>
              <a:rPr lang="en-US" dirty="0"/>
              <a:t>mechanism to permit them to swing back against the wall when used as sanctuary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Brick </a:t>
            </a:r>
            <a:r>
              <a:rPr lang="en-US" dirty="0"/>
              <a:t>veneer and stucco with </a:t>
            </a:r>
            <a:r>
              <a:rPr lang="en-US" dirty="0" smtClean="0"/>
              <a:t>transition </a:t>
            </a:r>
            <a:r>
              <a:rPr lang="en-US" dirty="0"/>
              <a:t>flashing </a:t>
            </a:r>
            <a:r>
              <a:rPr lang="en-US" dirty="0" smtClean="0"/>
              <a:t>complete at </a:t>
            </a:r>
            <a:r>
              <a:rPr lang="en-US" dirty="0"/>
              <a:t>rear wall of building addition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312367" cy="23042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32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93" y="764704"/>
            <a:ext cx="1697814" cy="25202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Walls painted in storage room to right of future </a:t>
            </a:r>
            <a:r>
              <a:rPr lang="en-US" dirty="0" smtClean="0"/>
              <a:t>platform. lower hardboard </a:t>
            </a:r>
            <a:r>
              <a:rPr lang="en-US" dirty="0"/>
              <a:t>painted grey and drywall </a:t>
            </a:r>
            <a:r>
              <a:rPr lang="en-US" dirty="0" smtClean="0"/>
              <a:t>above a lighter grey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5/8” good </a:t>
            </a:r>
            <a:r>
              <a:rPr lang="en-US" dirty="0"/>
              <a:t>one side plywood and drywall </a:t>
            </a:r>
            <a:r>
              <a:rPr lang="en-US" dirty="0" smtClean="0"/>
              <a:t>above completed </a:t>
            </a:r>
            <a:r>
              <a:rPr lang="en-US" dirty="0"/>
              <a:t>in lawn tractor storage </a:t>
            </a:r>
            <a:r>
              <a:rPr lang="en-US" dirty="0" smtClean="0"/>
              <a:t>room below boardroom/future kitchen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93" y="3501008"/>
            <a:ext cx="1697814" cy="25202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3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648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266791"/>
            <a:ext cx="3168352" cy="21083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913" y="1844824"/>
            <a:ext cx="3300573" cy="3888432"/>
          </a:xfrm>
        </p:spPr>
        <p:txBody>
          <a:bodyPr>
            <a:normAutofit fontScale="92500" lnSpcReduction="20000"/>
          </a:bodyPr>
          <a:lstStyle/>
          <a:p>
            <a:endParaRPr lang="en-CA" dirty="0" smtClean="0"/>
          </a:p>
          <a:p>
            <a:r>
              <a:rPr lang="en-US" sz="2500" dirty="0" smtClean="0"/>
              <a:t>The freshen up of the basement level and first floor progressing very well!!</a:t>
            </a:r>
          </a:p>
          <a:p>
            <a:r>
              <a:rPr lang="en-US" sz="2500" dirty="0" smtClean="0"/>
              <a:t>Week 31 and 32 </a:t>
            </a:r>
          </a:p>
          <a:p>
            <a:r>
              <a:rPr lang="en-US" sz="2500" dirty="0" smtClean="0"/>
              <a:t>Many thanks to our volunteers!!!</a:t>
            </a:r>
          </a:p>
          <a:p>
            <a:endParaRPr lang="en-US" sz="1800" dirty="0" smtClean="0"/>
          </a:p>
          <a:p>
            <a:r>
              <a:rPr lang="en-US" sz="1800" dirty="0" smtClean="0"/>
              <a:t>A special thank you to Mark Dykstra, Jonathan Molyneaux and Cora Millar for their organization of this work!!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2088232" cy="2592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Painting of Existing Stair 2 from Existing Sanctuary to basement Fellowship Room almost complete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81028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Other items from Week 31 to 32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CA" sz="2500" dirty="0" smtClean="0"/>
              <a:t>Construction Site Meeting #15 held on January 18</a:t>
            </a:r>
            <a:r>
              <a:rPr lang="en-CA" sz="2500" baseline="30000" dirty="0" smtClean="0"/>
              <a:t>th</a:t>
            </a:r>
            <a:r>
              <a:rPr lang="en-CA" sz="2500" dirty="0" smtClean="0"/>
              <a:t>, 2017 at 7:00am</a:t>
            </a:r>
          </a:p>
          <a:p>
            <a:pPr marL="68580" indent="0">
              <a:buNone/>
            </a:pPr>
            <a:r>
              <a:rPr lang="en-US" sz="1600" dirty="0" smtClean="0"/>
              <a:t>Mark Dykstra, </a:t>
            </a:r>
            <a:r>
              <a:rPr lang="en-CA" sz="1600" dirty="0" smtClean="0"/>
              <a:t>Glenn </a:t>
            </a:r>
            <a:r>
              <a:rPr lang="en-CA" sz="1600" dirty="0" err="1" smtClean="0"/>
              <a:t>Reinders</a:t>
            </a:r>
            <a:r>
              <a:rPr lang="en-CA" sz="1600" dirty="0" smtClean="0"/>
              <a:t>, </a:t>
            </a:r>
            <a:r>
              <a:rPr lang="en-US" sz="1600" dirty="0" smtClean="0"/>
              <a:t>John Donato, </a:t>
            </a:r>
            <a:r>
              <a:rPr lang="fr-FR" sz="1600" dirty="0" smtClean="0"/>
              <a:t>Les McComb, </a:t>
            </a:r>
            <a:r>
              <a:rPr lang="en-US" sz="1600" dirty="0" smtClean="0"/>
              <a:t>Matt Reid, </a:t>
            </a:r>
            <a:r>
              <a:rPr lang="fr-FR" sz="1600" dirty="0" smtClean="0"/>
              <a:t>Les McComb</a:t>
            </a:r>
            <a:endParaRPr lang="fr-FR" sz="1600" dirty="0"/>
          </a:p>
          <a:p>
            <a:pPr marL="68580" indent="0">
              <a:buNone/>
            </a:pPr>
            <a:r>
              <a:rPr lang="en-CA" sz="1500" dirty="0" smtClean="0"/>
              <a:t>Adrian not present due illness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Wellington </a:t>
            </a:r>
            <a:r>
              <a:rPr lang="en-US" sz="2000" dirty="0"/>
              <a:t>to provide pricing for heat tracing cable for u/g roof drain discharge on both 4” and 6” pipe as discussed in site </a:t>
            </a:r>
            <a:r>
              <a:rPr lang="en-US" sz="2000" dirty="0" smtClean="0"/>
              <a:t>meeting (Heat </a:t>
            </a:r>
            <a:r>
              <a:rPr lang="en-US" sz="2000" dirty="0"/>
              <a:t>trace cable on 4” to run to cleanout at stage </a:t>
            </a:r>
            <a:r>
              <a:rPr lang="en-US" sz="2000" dirty="0" smtClean="0"/>
              <a:t>area, Heat </a:t>
            </a:r>
            <a:r>
              <a:rPr lang="en-US" sz="2000" dirty="0"/>
              <a:t>trace cable on 6” pipe to run full length from new discharge end to existing roof drain on exiting building mechanical </a:t>
            </a:r>
            <a:r>
              <a:rPr lang="en-US" sz="2000" dirty="0" smtClean="0"/>
              <a:t>well)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All </a:t>
            </a:r>
            <a:r>
              <a:rPr lang="en-US" sz="2000" dirty="0"/>
              <a:t>RTU’s to be fired up prior to next site meeting on Feb. 1st for engineers review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Test </a:t>
            </a:r>
            <a:r>
              <a:rPr lang="en-US" sz="2000" dirty="0"/>
              <a:t>certificates for emergency lighting &amp; fire alarm for next site meeting </a:t>
            </a:r>
            <a:r>
              <a:rPr lang="en-US" sz="2000" dirty="0" smtClean="0"/>
              <a:t>date 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Additional </a:t>
            </a:r>
            <a:r>
              <a:rPr lang="en-US" sz="2000" dirty="0"/>
              <a:t>requested base board heaters for lower level to be installed.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Receptacle </a:t>
            </a:r>
            <a:r>
              <a:rPr lang="en-US" sz="2000" dirty="0"/>
              <a:t>in Storage Room 025 to be relocated to Room 022.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Receptacles </a:t>
            </a:r>
            <a:r>
              <a:rPr lang="en-US" sz="2000" dirty="0"/>
              <a:t>in Storage Room 022 to be mounted at counter height – see Les McComb.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Submit </a:t>
            </a:r>
            <a:r>
              <a:rPr lang="en-US" sz="2000" dirty="0"/>
              <a:t>Close Out Documentation </a:t>
            </a:r>
            <a:r>
              <a:rPr lang="en-US" sz="2000" dirty="0" smtClean="0"/>
              <a:t> to be submitted to CRD by trades – </a:t>
            </a:r>
            <a:r>
              <a:rPr lang="en-US" sz="2000" dirty="0"/>
              <a:t>3 hard copies required. 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2200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3406</TotalTime>
  <Words>603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Construction Update Week 31 to 32</vt:lpstr>
      <vt:lpstr>Progress Report Week 31</vt:lpstr>
      <vt:lpstr>Progress Report Week 32</vt:lpstr>
      <vt:lpstr>Progress Report Week 32</vt:lpstr>
      <vt:lpstr>Progress Report Week 32</vt:lpstr>
      <vt:lpstr>Progress Report Week 32</vt:lpstr>
      <vt:lpstr>Volunteer Work</vt:lpstr>
      <vt:lpstr>Volunteer Work</vt:lpstr>
      <vt:lpstr>Other items from Week 31 to 32</vt:lpstr>
      <vt:lpstr> Next </vt:lpstr>
      <vt:lpstr> Items to be completed in the spring (April/May 2018)</vt:lpstr>
    </vt:vector>
  </TitlesOfParts>
  <Company>City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van Eck</dc:creator>
  <cp:lastModifiedBy>Adrian van Eck</cp:lastModifiedBy>
  <cp:revision>246</cp:revision>
  <dcterms:created xsi:type="dcterms:W3CDTF">2017-06-18T11:09:00Z</dcterms:created>
  <dcterms:modified xsi:type="dcterms:W3CDTF">2018-01-29T02:56:56Z</dcterms:modified>
</cp:coreProperties>
</file>